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3" r:id="rId4"/>
    <p:sldId id="278" r:id="rId5"/>
    <p:sldId id="279" r:id="rId6"/>
    <p:sldId id="280" r:id="rId7"/>
    <p:sldId id="264" r:id="rId8"/>
    <p:sldId id="266" r:id="rId9"/>
    <p:sldId id="282" r:id="rId10"/>
    <p:sldId id="268" r:id="rId11"/>
    <p:sldId id="269" r:id="rId12"/>
    <p:sldId id="270" r:id="rId13"/>
    <p:sldId id="271" r:id="rId14"/>
    <p:sldId id="275" r:id="rId15"/>
    <p:sldId id="276" r:id="rId1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29" autoAdjust="0"/>
    <p:restoredTop sz="94660"/>
  </p:normalViewPr>
  <p:slideViewPr>
    <p:cSldViewPr snapToGrid="0">
      <p:cViewPr>
        <p:scale>
          <a:sx n="81" d="100"/>
          <a:sy n="81" d="100"/>
        </p:scale>
        <p:origin x="-312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Faça 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B47A0-20B4-4E88-8067-254D54F61D6F}" type="datetimeFigureOut">
              <a:rPr lang="pt-BR" smtClean="0"/>
              <a:t>18/02/2016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B0268-418C-4351-BDE2-85B7FF811F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6675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B47A0-20B4-4E88-8067-254D54F61D6F}" type="datetimeFigureOut">
              <a:rPr lang="pt-BR" smtClean="0"/>
              <a:t>18/02/2016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B0268-418C-4351-BDE2-85B7FF811F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535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B47A0-20B4-4E88-8067-254D54F61D6F}" type="datetimeFigureOut">
              <a:rPr lang="pt-BR" smtClean="0"/>
              <a:t>18/02/2016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B0268-418C-4351-BDE2-85B7FF811F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2284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B47A0-20B4-4E88-8067-254D54F61D6F}" type="datetimeFigureOut">
              <a:rPr lang="pt-BR" smtClean="0"/>
              <a:t>18/02/2016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B0268-418C-4351-BDE2-85B7FF811F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0859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B47A0-20B4-4E88-8067-254D54F61D6F}" type="datetimeFigureOut">
              <a:rPr lang="pt-BR" smtClean="0"/>
              <a:t>18/02/2016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B0268-418C-4351-BDE2-85B7FF811F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5283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B47A0-20B4-4E88-8067-254D54F61D6F}" type="datetimeFigureOut">
              <a:rPr lang="pt-BR" smtClean="0"/>
              <a:t>18/02/2016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B0268-418C-4351-BDE2-85B7FF811F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0094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B47A0-20B4-4E88-8067-254D54F61D6F}" type="datetimeFigureOut">
              <a:rPr lang="pt-BR" smtClean="0"/>
              <a:t>18/02/2016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B0268-418C-4351-BDE2-85B7FF811F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2654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B47A0-20B4-4E88-8067-254D54F61D6F}" type="datetimeFigureOut">
              <a:rPr lang="pt-BR" smtClean="0"/>
              <a:t>18/02/2016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B0268-418C-4351-BDE2-85B7FF811F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528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B47A0-20B4-4E88-8067-254D54F61D6F}" type="datetimeFigureOut">
              <a:rPr lang="pt-BR" smtClean="0"/>
              <a:t>18/02/2016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B0268-418C-4351-BDE2-85B7FF811F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1086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B47A0-20B4-4E88-8067-254D54F61D6F}" type="datetimeFigureOut">
              <a:rPr lang="pt-BR" smtClean="0"/>
              <a:t>18/02/2016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B0268-418C-4351-BDE2-85B7FF811F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8582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B47A0-20B4-4E88-8067-254D54F61D6F}" type="datetimeFigureOut">
              <a:rPr lang="pt-BR" smtClean="0"/>
              <a:t>18/02/2016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B0268-418C-4351-BDE2-85B7FF811F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7323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B47A0-20B4-4E88-8067-254D54F61D6F}" type="datetimeFigureOut">
              <a:rPr lang="pt-BR" smtClean="0"/>
              <a:t>18/02/2016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B0268-418C-4351-BDE2-85B7FF811F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3875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mailto:osmarneresjr@hotmail.com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18225" y="1612719"/>
            <a:ext cx="9144000" cy="1559106"/>
          </a:xfrm>
        </p:spPr>
        <p:txBody>
          <a:bodyPr>
            <a:noAutofit/>
          </a:bodyPr>
          <a:lstStyle/>
          <a:p>
            <a:r>
              <a:rPr lang="pt-BR" sz="4400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Curso de prática no Processo Judicial Eletrônico – </a:t>
            </a:r>
            <a:r>
              <a:rPr lang="pt-BR" sz="4400" dirty="0" err="1" smtClean="0">
                <a:solidFill>
                  <a:srgbClr val="FFFF00"/>
                </a:solidFill>
                <a:latin typeface="Book Antiqua" panose="02040602050305030304" pitchFamily="18" charset="0"/>
              </a:rPr>
              <a:t>Pje</a:t>
            </a:r>
            <a:endParaRPr lang="pt-BR" sz="4400" dirty="0">
              <a:solidFill>
                <a:srgbClr val="FFFF0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32627" y="4033359"/>
            <a:ext cx="9144000" cy="1655762"/>
          </a:xfrm>
        </p:spPr>
        <p:txBody>
          <a:bodyPr anchor="ctr">
            <a:normAutofit/>
          </a:bodyPr>
          <a:lstStyle/>
          <a:p>
            <a:r>
              <a:rPr lang="pt-BR" sz="4000" b="1" dirty="0" smtClean="0">
                <a:latin typeface="Book Antiqua" panose="02040602050305030304" pitchFamily="18" charset="0"/>
              </a:rPr>
              <a:t>Dr. Osmar de Oliveira Neres Júnior</a:t>
            </a:r>
          </a:p>
        </p:txBody>
      </p:sp>
      <p:pic>
        <p:nvPicPr>
          <p:cNvPr id="1036" name="Picture 12" descr="http://portais.tjce.jus.br/pje/wp-content/themes/pje/images/pje_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9164" y="679268"/>
            <a:ext cx="3590925" cy="854257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outerShdw blurRad="50800" dist="50800" dir="5400000" algn="ctr" rotWithShape="0">
              <a:srgbClr val="000000"/>
            </a:outerShdw>
          </a:effectLst>
        </p:spPr>
      </p:pic>
    </p:spTree>
    <p:extLst>
      <p:ext uri="{BB962C8B-B14F-4D97-AF65-F5344CB8AC3E}">
        <p14:creationId xmlns:p14="http://schemas.microsoft.com/office/powerpoint/2010/main" val="21640693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Certificado Digital do Advogado</a:t>
            </a:r>
            <a:endParaRPr lang="pt-BR" b="1" dirty="0">
              <a:solidFill>
                <a:srgbClr val="FFFF00"/>
              </a:solidFill>
              <a:latin typeface="Book Antiqua" panose="02040602050305030304" pitchFamily="18" charset="0"/>
            </a:endParaRPr>
          </a:p>
        </p:txBody>
      </p:sp>
      <p:pic>
        <p:nvPicPr>
          <p:cNvPr id="4" name="Marcador de Posição de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83" y="1690688"/>
            <a:ext cx="10135673" cy="5044963"/>
          </a:xfrm>
        </p:spPr>
      </p:pic>
      <p:cxnSp>
        <p:nvCxnSpPr>
          <p:cNvPr id="6" name="Conexão reta unidirecional 5"/>
          <p:cNvCxnSpPr/>
          <p:nvPr/>
        </p:nvCxnSpPr>
        <p:spPr>
          <a:xfrm>
            <a:off x="3876541" y="1390918"/>
            <a:ext cx="662762" cy="162533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6270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rgbClr val="FFFF00"/>
                </a:solidFill>
                <a:latin typeface="Book Antiqua" panose="02040602050305030304" pitchFamily="18" charset="0"/>
              </a:rPr>
              <a:t>Certificado Digital do Advogado</a:t>
            </a:r>
            <a:endParaRPr lang="pt-BR" b="1" dirty="0">
              <a:solidFill>
                <a:srgbClr val="FFFF00"/>
              </a:solidFill>
            </a:endParaRPr>
          </a:p>
        </p:txBody>
      </p:sp>
      <p:pic>
        <p:nvPicPr>
          <p:cNvPr id="4" name="Marcador de Posição de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410" y="1369588"/>
            <a:ext cx="8424536" cy="5347969"/>
          </a:xfrm>
        </p:spPr>
      </p:pic>
      <p:cxnSp>
        <p:nvCxnSpPr>
          <p:cNvPr id="5" name="Conexão reta unidirecional 4"/>
          <p:cNvCxnSpPr/>
          <p:nvPr/>
        </p:nvCxnSpPr>
        <p:spPr>
          <a:xfrm flipH="1">
            <a:off x="4075663" y="1996225"/>
            <a:ext cx="3059233" cy="80464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67603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Requisitos do Sistema</a:t>
            </a:r>
            <a:endParaRPr lang="pt-BR" b="1" dirty="0">
              <a:solidFill>
                <a:srgbClr val="FFFF0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>
                <a:latin typeface="Book Antiqua" panose="02040602050305030304" pitchFamily="18" charset="0"/>
              </a:rPr>
              <a:t>Sistema Operacional: Windows ou MAC OS</a:t>
            </a:r>
          </a:p>
          <a:p>
            <a:pPr algn="just"/>
            <a:r>
              <a:rPr lang="pt-BR" dirty="0" smtClean="0">
                <a:latin typeface="Book Antiqua" panose="02040602050305030304" pitchFamily="18" charset="0"/>
              </a:rPr>
              <a:t>Navegadores: Mozilla Firefox (versão 41), Internet Explorer ou Google Chrome (sempre com </a:t>
            </a:r>
            <a:r>
              <a:rPr lang="pt-BR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bloqueio de pop-ups desativado</a:t>
            </a:r>
            <a:r>
              <a:rPr lang="pt-BR" dirty="0" smtClean="0">
                <a:latin typeface="Book Antiqua" panose="02040602050305030304" pitchFamily="18" charset="0"/>
              </a:rPr>
              <a:t>)</a:t>
            </a:r>
          </a:p>
          <a:p>
            <a:r>
              <a:rPr lang="pt-BR" dirty="0" smtClean="0">
                <a:latin typeface="Book Antiqua" panose="02040602050305030304" pitchFamily="18" charset="0"/>
              </a:rPr>
              <a:t>Java (atualizado)</a:t>
            </a:r>
          </a:p>
          <a:p>
            <a:r>
              <a:rPr lang="pt-BR" dirty="0">
                <a:latin typeface="Book Antiqua" panose="02040602050305030304" pitchFamily="18" charset="0"/>
              </a:rPr>
              <a:t>Acrobat Reader: necessário para a leitura de documentos do PJe</a:t>
            </a:r>
            <a:endParaRPr lang="pt-BR" dirty="0" smtClean="0">
              <a:latin typeface="Book Antiqua" panose="02040602050305030304" pitchFamily="18" charset="0"/>
            </a:endParaRPr>
          </a:p>
          <a:p>
            <a:r>
              <a:rPr lang="pt-BR" dirty="0" smtClean="0">
                <a:solidFill>
                  <a:srgbClr val="00B0F0"/>
                </a:solidFill>
                <a:latin typeface="Book Antiqua" panose="02040602050305030304" pitchFamily="18" charset="0"/>
              </a:rPr>
              <a:t>Administrador do </a:t>
            </a:r>
            <a:r>
              <a:rPr lang="pt-BR" dirty="0" err="1" smtClean="0">
                <a:solidFill>
                  <a:srgbClr val="00B0F0"/>
                </a:solidFill>
                <a:latin typeface="Book Antiqua" panose="02040602050305030304" pitchFamily="18" charset="0"/>
              </a:rPr>
              <a:t>token</a:t>
            </a:r>
            <a:r>
              <a:rPr lang="pt-BR" dirty="0" smtClean="0">
                <a:solidFill>
                  <a:srgbClr val="00B0F0"/>
                </a:solidFill>
                <a:latin typeface="Book Antiqua" panose="02040602050305030304" pitchFamily="18" charset="0"/>
              </a:rPr>
              <a:t>/cartão</a:t>
            </a:r>
          </a:p>
          <a:p>
            <a:r>
              <a:rPr lang="pt-BR" dirty="0" smtClean="0">
                <a:solidFill>
                  <a:srgbClr val="00B0F0"/>
                </a:solidFill>
                <a:latin typeface="Book Antiqua" panose="02040602050305030304" pitchFamily="18" charset="0"/>
              </a:rPr>
              <a:t>Driver do </a:t>
            </a:r>
            <a:r>
              <a:rPr lang="pt-BR" dirty="0" err="1" smtClean="0">
                <a:solidFill>
                  <a:srgbClr val="00B0F0"/>
                </a:solidFill>
                <a:latin typeface="Book Antiqua" panose="02040602050305030304" pitchFamily="18" charset="0"/>
              </a:rPr>
              <a:t>token</a:t>
            </a:r>
            <a:r>
              <a:rPr lang="pt-BR" dirty="0" smtClean="0">
                <a:solidFill>
                  <a:srgbClr val="00B0F0"/>
                </a:solidFill>
                <a:latin typeface="Book Antiqua" panose="02040602050305030304" pitchFamily="18" charset="0"/>
              </a:rPr>
              <a:t>/cartão</a:t>
            </a:r>
          </a:p>
          <a:p>
            <a:r>
              <a:rPr lang="pt-BR" dirty="0">
                <a:solidFill>
                  <a:srgbClr val="00B0F0"/>
                </a:solidFill>
                <a:latin typeface="Book Antiqua" panose="02040602050305030304" pitchFamily="18" charset="0"/>
              </a:rPr>
              <a:t>V2: Nova Hierarquia </a:t>
            </a:r>
            <a:r>
              <a:rPr lang="pt-BR" dirty="0" smtClean="0">
                <a:solidFill>
                  <a:srgbClr val="00B0F0"/>
                </a:solidFill>
                <a:latin typeface="Book Antiqua" panose="02040602050305030304" pitchFamily="18" charset="0"/>
              </a:rPr>
              <a:t>ICP-BR</a:t>
            </a:r>
          </a:p>
          <a:p>
            <a:pPr marL="230400" indent="0">
              <a:buNone/>
            </a:pPr>
            <a:r>
              <a:rPr lang="pt-BR" dirty="0" smtClean="0">
                <a:solidFill>
                  <a:srgbClr val="00B0F0"/>
                </a:solidFill>
                <a:latin typeface="Book Antiqua" panose="02040602050305030304" pitchFamily="18" charset="0"/>
              </a:rPr>
              <a:t>www.certisign.com.br</a:t>
            </a:r>
            <a:endParaRPr lang="pt-BR" dirty="0">
              <a:solidFill>
                <a:srgbClr val="00B0F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3924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Ferramentas e Links úteis</a:t>
            </a:r>
            <a:endParaRPr lang="pt-BR" b="1" dirty="0">
              <a:solidFill>
                <a:srgbClr val="FFFF0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b="1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PDF </a:t>
            </a:r>
            <a:r>
              <a:rPr lang="pt-BR" b="1" dirty="0" err="1" smtClean="0">
                <a:solidFill>
                  <a:srgbClr val="FFFF00"/>
                </a:solidFill>
                <a:latin typeface="Book Antiqua" panose="02040602050305030304" pitchFamily="18" charset="0"/>
              </a:rPr>
              <a:t>Creator</a:t>
            </a:r>
            <a:r>
              <a:rPr lang="pt-BR" b="1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 </a:t>
            </a:r>
            <a:r>
              <a:rPr lang="pt-BR" dirty="0" smtClean="0">
                <a:latin typeface="Book Antiqua" panose="02040602050305030304" pitchFamily="18" charset="0"/>
              </a:rPr>
              <a:t>– Impressora virtual</a:t>
            </a:r>
          </a:p>
          <a:p>
            <a:pPr algn="just"/>
            <a:r>
              <a:rPr lang="pt-BR" b="1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PDF Split </a:t>
            </a:r>
            <a:r>
              <a:rPr lang="pt-BR" b="1" dirty="0" err="1" smtClean="0">
                <a:solidFill>
                  <a:srgbClr val="FFFF00"/>
                </a:solidFill>
                <a:latin typeface="Book Antiqua" panose="02040602050305030304" pitchFamily="18" charset="0"/>
              </a:rPr>
              <a:t>and</a:t>
            </a:r>
            <a:r>
              <a:rPr lang="pt-BR" b="1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 Merge (PDF SAM) </a:t>
            </a:r>
            <a:r>
              <a:rPr lang="pt-BR" dirty="0" smtClean="0">
                <a:latin typeface="Book Antiqua" panose="02040602050305030304" pitchFamily="18" charset="0"/>
              </a:rPr>
              <a:t>– Manipulador de arquivos .PDF que permite, dentre outros, unificar ou dividir arquivos e reclassificação visual de páginas</a:t>
            </a:r>
          </a:p>
          <a:p>
            <a:pPr algn="just"/>
            <a:r>
              <a:rPr lang="pt-BR" b="1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PDF-</a:t>
            </a:r>
            <a:r>
              <a:rPr lang="pt-BR" b="1" dirty="0" err="1" smtClean="0">
                <a:solidFill>
                  <a:srgbClr val="FFFF00"/>
                </a:solidFill>
                <a:latin typeface="Book Antiqua" panose="02040602050305030304" pitchFamily="18" charset="0"/>
              </a:rPr>
              <a:t>Xchange</a:t>
            </a:r>
            <a:r>
              <a:rPr lang="pt-BR" b="1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 </a:t>
            </a:r>
            <a:r>
              <a:rPr lang="pt-BR" b="1" dirty="0" err="1" smtClean="0">
                <a:solidFill>
                  <a:srgbClr val="FFFF00"/>
                </a:solidFill>
                <a:latin typeface="Book Antiqua" panose="02040602050305030304" pitchFamily="18" charset="0"/>
              </a:rPr>
              <a:t>Viewer</a:t>
            </a:r>
            <a:r>
              <a:rPr lang="pt-BR" b="1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 </a:t>
            </a:r>
            <a:r>
              <a:rPr lang="pt-BR" dirty="0" smtClean="0">
                <a:latin typeface="Book Antiqua" panose="02040602050305030304" pitchFamily="18" charset="0"/>
              </a:rPr>
              <a:t>– Manipulador de arquivos .PDF que permite, dentre outros, girar documento, grifar texto e inserir outras formas de destaque</a:t>
            </a:r>
          </a:p>
          <a:p>
            <a:pPr algn="just"/>
            <a:r>
              <a:rPr lang="pt-BR" dirty="0" smtClean="0">
                <a:latin typeface="Book Antiqua" panose="02040602050305030304" pitchFamily="18" charset="0"/>
              </a:rPr>
              <a:t>Software de Digitalização de Documentos</a:t>
            </a:r>
          </a:p>
          <a:p>
            <a:pPr algn="just"/>
            <a:r>
              <a:rPr lang="pt-BR" dirty="0">
                <a:latin typeface="Book Antiqua" panose="02040602050305030304" pitchFamily="18" charset="0"/>
              </a:rPr>
              <a:t>Serviço de monitoramento do CNJ - </a:t>
            </a:r>
            <a:r>
              <a:rPr lang="pt-BR" dirty="0">
                <a:solidFill>
                  <a:srgbClr val="FFFF00"/>
                </a:solidFill>
                <a:latin typeface="Book Antiqua" panose="02040602050305030304" pitchFamily="18" charset="0"/>
              </a:rPr>
              <a:t>http://www.cnj.jus.br/pjestatus</a:t>
            </a:r>
            <a:r>
              <a:rPr lang="pt-BR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/</a:t>
            </a:r>
          </a:p>
          <a:p>
            <a:pPr lvl="0" algn="just"/>
            <a:r>
              <a:rPr lang="pt-BR" dirty="0">
                <a:latin typeface="Book Antiqua" panose="02040602050305030304" pitchFamily="18" charset="0"/>
              </a:rPr>
              <a:t>Conversores diversos para PDF - lista de conversores para PDF: </a:t>
            </a:r>
            <a:r>
              <a:rPr lang="pt-BR" dirty="0">
                <a:solidFill>
                  <a:srgbClr val="FFFF00"/>
                </a:solidFill>
                <a:latin typeface="Book Antiqua" panose="02040602050305030304" pitchFamily="18" charset="0"/>
              </a:rPr>
              <a:t>http://smallpdf.com/pt</a:t>
            </a:r>
            <a:r>
              <a:rPr lang="pt-BR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/</a:t>
            </a:r>
            <a:endParaRPr lang="pt-BR" dirty="0">
              <a:solidFill>
                <a:srgbClr val="FFFF00"/>
              </a:solidFill>
              <a:latin typeface="Book Antiqua" panose="02040602050305030304" pitchFamily="18" charset="0"/>
            </a:endParaRPr>
          </a:p>
          <a:p>
            <a:pPr algn="just"/>
            <a:endParaRPr lang="pt-B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2857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034353" y="5305245"/>
            <a:ext cx="647164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32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e-mail: </a:t>
            </a:r>
            <a:r>
              <a:rPr lang="pt-BR" sz="3200" dirty="0" smtClean="0">
                <a:solidFill>
                  <a:schemeClr val="bg1"/>
                </a:solidFill>
                <a:latin typeface="Book Antiqua" panose="02040602050305030304" pitchFamily="18" charset="0"/>
                <a:hlinkClick r:id="rId2"/>
              </a:rPr>
              <a:t>osmarneresjr@hotmail.com</a:t>
            </a:r>
            <a:endParaRPr lang="pt-BR" sz="3200" dirty="0">
              <a:solidFill>
                <a:schemeClr val="bg1"/>
              </a:solidFill>
              <a:latin typeface="Book Antiqua" panose="02040602050305030304" pitchFamily="18" charset="0"/>
            </a:endParaRPr>
          </a:p>
          <a:p>
            <a:pPr algn="ctr"/>
            <a:r>
              <a:rPr lang="pt-BR" sz="32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Telefones: (98) 3190-4695</a:t>
            </a:r>
            <a:endParaRPr lang="pt-BR" sz="3200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pic>
        <p:nvPicPr>
          <p:cNvPr id="6" name="Espaço Reservado para Conteúdo 5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3670" y="698740"/>
            <a:ext cx="7435970" cy="4606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2167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Posição de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250" y="0"/>
            <a:ext cx="9654779" cy="6858000"/>
          </a:xfrm>
        </p:spPr>
      </p:pic>
      <p:sp>
        <p:nvSpPr>
          <p:cNvPr id="5" name="Retângulo 4"/>
          <p:cNvSpPr/>
          <p:nvPr/>
        </p:nvSpPr>
        <p:spPr>
          <a:xfrm>
            <a:off x="1764407" y="5344732"/>
            <a:ext cx="8641724" cy="118485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015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83472" y="443709"/>
            <a:ext cx="9144000" cy="925378"/>
          </a:xfrm>
        </p:spPr>
        <p:txBody>
          <a:bodyPr>
            <a:normAutofit/>
          </a:bodyPr>
          <a:lstStyle/>
          <a:p>
            <a:r>
              <a:rPr lang="pt-BR" sz="5500" dirty="0" smtClean="0">
                <a:latin typeface="Book Antiqua" panose="02040602050305030304" pitchFamily="18" charset="0"/>
              </a:rPr>
              <a:t>Normas em vigor</a:t>
            </a:r>
            <a:endParaRPr lang="pt-BR" sz="5500" dirty="0">
              <a:latin typeface="Book Antiqua" panose="0204060205030503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03800" y="1255876"/>
            <a:ext cx="10792496" cy="4175974"/>
          </a:xfrm>
        </p:spPr>
        <p:txBody>
          <a:bodyPr>
            <a:no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600" b="1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Lei n.º 11.419/2006 </a:t>
            </a:r>
            <a:r>
              <a:rPr lang="pt-BR" sz="2600" dirty="0" smtClean="0">
                <a:latin typeface="Book Antiqua" panose="02040602050305030304" pitchFamily="18" charset="0"/>
              </a:rPr>
              <a:t>– Dispõe sobre a informatização do processo judicial.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600" b="1" dirty="0">
                <a:solidFill>
                  <a:srgbClr val="FFFF00"/>
                </a:solidFill>
                <a:latin typeface="Book Antiqua" panose="02040602050305030304" pitchFamily="18" charset="0"/>
              </a:rPr>
              <a:t>Resolução n. 185/2006 do </a:t>
            </a:r>
            <a:r>
              <a:rPr lang="pt-BR" sz="2600" b="1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CNJ </a:t>
            </a:r>
            <a:r>
              <a:rPr lang="pt-BR" sz="2600" dirty="0">
                <a:latin typeface="Book Antiqua" panose="02040602050305030304" pitchFamily="18" charset="0"/>
              </a:rPr>
              <a:t>– Instituiu </a:t>
            </a:r>
            <a:r>
              <a:rPr lang="pt-BR" sz="2600" dirty="0" smtClean="0">
                <a:latin typeface="Book Antiqua" panose="02040602050305030304" pitchFamily="18" charset="0"/>
              </a:rPr>
              <a:t>o </a:t>
            </a:r>
            <a:r>
              <a:rPr lang="pt-BR" sz="2600" dirty="0" err="1" smtClean="0">
                <a:latin typeface="Book Antiqua" panose="02040602050305030304" pitchFamily="18" charset="0"/>
              </a:rPr>
              <a:t>Pje</a:t>
            </a:r>
            <a:r>
              <a:rPr lang="pt-BR" sz="2600" dirty="0" smtClean="0">
                <a:latin typeface="Book Antiqua" panose="02040602050305030304" pitchFamily="18" charset="0"/>
              </a:rPr>
              <a:t> no âmbito nacional.</a:t>
            </a:r>
            <a:endParaRPr lang="pt-BR" sz="2600" b="1" dirty="0" smtClean="0">
              <a:latin typeface="Book Antiqua" panose="0204060205030503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600" b="1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Resolução nº 52/2013 (TJ/MA</a:t>
            </a:r>
            <a:r>
              <a:rPr lang="pt-BR" sz="2600" b="1" dirty="0">
                <a:solidFill>
                  <a:srgbClr val="FFFF00"/>
                </a:solidFill>
                <a:latin typeface="Book Antiqua" panose="02040602050305030304" pitchFamily="18" charset="0"/>
              </a:rPr>
              <a:t>) </a:t>
            </a:r>
            <a:r>
              <a:rPr lang="pt-BR" sz="2600" dirty="0">
                <a:latin typeface="Book Antiqua" panose="02040602050305030304" pitchFamily="18" charset="0"/>
              </a:rPr>
              <a:t>– </a:t>
            </a:r>
            <a:r>
              <a:rPr lang="pt-BR" sz="2600" dirty="0" smtClean="0">
                <a:latin typeface="Book Antiqua" panose="02040602050305030304" pitchFamily="18" charset="0"/>
              </a:rPr>
              <a:t>Instituiu o </a:t>
            </a:r>
            <a:r>
              <a:rPr lang="pt-BR" sz="2600" dirty="0" err="1" smtClean="0">
                <a:latin typeface="Book Antiqua" panose="02040602050305030304" pitchFamily="18" charset="0"/>
              </a:rPr>
              <a:t>Pje</a:t>
            </a:r>
            <a:r>
              <a:rPr lang="pt-BR" sz="2600" dirty="0" smtClean="0">
                <a:latin typeface="Book Antiqua" panose="02040602050305030304" pitchFamily="18" charset="0"/>
              </a:rPr>
              <a:t> no TJMA com a implantação no Juizado da Fazenda Pública.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600" b="1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Portaria-GP 525/2014 (TJ/MA) </a:t>
            </a:r>
            <a:r>
              <a:rPr lang="pt-BR" sz="2600" dirty="0">
                <a:latin typeface="Book Antiqua" panose="02040602050305030304" pitchFamily="18" charset="0"/>
              </a:rPr>
              <a:t>– </a:t>
            </a:r>
            <a:r>
              <a:rPr lang="pt-BR" sz="2600" dirty="0" smtClean="0">
                <a:latin typeface="Book Antiqua" panose="02040602050305030304" pitchFamily="18" charset="0"/>
              </a:rPr>
              <a:t>Estabelece o cronograma de </a:t>
            </a:r>
            <a:r>
              <a:rPr lang="pt-BR" sz="2600" dirty="0">
                <a:latin typeface="Book Antiqua" panose="02040602050305030304" pitchFamily="18" charset="0"/>
              </a:rPr>
              <a:t>implementação </a:t>
            </a:r>
            <a:r>
              <a:rPr lang="pt-BR" sz="2600" dirty="0" smtClean="0">
                <a:latin typeface="Book Antiqua" panose="02040602050305030304" pitchFamily="18" charset="0"/>
              </a:rPr>
              <a:t>do </a:t>
            </a:r>
            <a:r>
              <a:rPr lang="pt-BR" sz="2600" dirty="0" err="1" smtClean="0">
                <a:latin typeface="Book Antiqua" panose="02040602050305030304" pitchFamily="18" charset="0"/>
              </a:rPr>
              <a:t>PJe</a:t>
            </a:r>
            <a:r>
              <a:rPr lang="pt-BR" sz="2600" dirty="0" smtClean="0">
                <a:latin typeface="Book Antiqua" panose="02040602050305030304" pitchFamily="18" charset="0"/>
              </a:rPr>
              <a:t> nas Turmas Recursais e em Juizados.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600" b="1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Portaria GP – nº 811, de 03.08.2015 </a:t>
            </a:r>
            <a:r>
              <a:rPr lang="pt-BR" sz="2600" dirty="0" smtClean="0">
                <a:latin typeface="Book Antiqua" panose="02040602050305030304" pitchFamily="18" charset="0"/>
              </a:rPr>
              <a:t>– Trata da expansão do </a:t>
            </a:r>
            <a:r>
              <a:rPr lang="pt-BR" sz="2600" dirty="0" err="1" smtClean="0">
                <a:latin typeface="Book Antiqua" panose="02040602050305030304" pitchFamily="18" charset="0"/>
              </a:rPr>
              <a:t>Pje</a:t>
            </a:r>
            <a:r>
              <a:rPr lang="pt-BR" sz="2600" dirty="0" smtClean="0">
                <a:latin typeface="Book Antiqua" panose="02040602050305030304" pitchFamily="18" charset="0"/>
              </a:rPr>
              <a:t> no Termo Judiciário de São Luís a partir de 14 de setembro de 2015 (Varas Cíveis, da Fazenda Pública e de Interesses Difusos e Coletivos).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600" b="1" dirty="0">
                <a:solidFill>
                  <a:srgbClr val="FFFF00"/>
                </a:solidFill>
                <a:latin typeface="Book Antiqua" panose="02040602050305030304" pitchFamily="18" charset="0"/>
              </a:rPr>
              <a:t>Portaria GP – nº </a:t>
            </a:r>
            <a:r>
              <a:rPr lang="pt-BR" sz="2600" b="1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812, </a:t>
            </a:r>
            <a:r>
              <a:rPr lang="pt-BR" sz="2600" b="1" dirty="0">
                <a:solidFill>
                  <a:srgbClr val="FFFF00"/>
                </a:solidFill>
                <a:latin typeface="Book Antiqua" panose="02040602050305030304" pitchFamily="18" charset="0"/>
              </a:rPr>
              <a:t>de </a:t>
            </a:r>
            <a:r>
              <a:rPr lang="pt-BR" sz="2600" b="1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08.10.2015 </a:t>
            </a:r>
            <a:r>
              <a:rPr lang="pt-BR" sz="2600" dirty="0">
                <a:latin typeface="Book Antiqua" panose="02040602050305030304" pitchFamily="18" charset="0"/>
              </a:rPr>
              <a:t>– </a:t>
            </a:r>
            <a:r>
              <a:rPr lang="pt-BR" sz="2600" dirty="0" smtClean="0">
                <a:latin typeface="Book Antiqua" panose="02040602050305030304" pitchFamily="18" charset="0"/>
              </a:rPr>
              <a:t>Dispõe da implantação </a:t>
            </a:r>
            <a:r>
              <a:rPr lang="pt-BR" sz="2600" dirty="0" err="1" smtClean="0">
                <a:latin typeface="Book Antiqua" panose="02040602050305030304" pitchFamily="18" charset="0"/>
              </a:rPr>
              <a:t>dp</a:t>
            </a:r>
            <a:r>
              <a:rPr lang="pt-BR" sz="2600" dirty="0" smtClean="0">
                <a:latin typeface="Book Antiqua" panose="02040602050305030304" pitchFamily="18" charset="0"/>
              </a:rPr>
              <a:t> </a:t>
            </a:r>
            <a:r>
              <a:rPr lang="pt-BR" sz="2600" dirty="0" err="1" smtClean="0">
                <a:latin typeface="Book Antiqua" panose="02040602050305030304" pitchFamily="18" charset="0"/>
              </a:rPr>
              <a:t>Pje</a:t>
            </a:r>
            <a:r>
              <a:rPr lang="pt-BR" sz="2600" dirty="0" smtClean="0">
                <a:latin typeface="Book Antiqua" panose="02040602050305030304" pitchFamily="18" charset="0"/>
              </a:rPr>
              <a:t> no 2º grau, Câmaras Cíveis e Criminais (isoladas e reunidas). </a:t>
            </a:r>
          </a:p>
        </p:txBody>
      </p:sp>
    </p:spTree>
    <p:extLst>
      <p:ext uri="{BB962C8B-B14F-4D97-AF65-F5344CB8AC3E}">
        <p14:creationId xmlns:p14="http://schemas.microsoft.com/office/powerpoint/2010/main" val="2652570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13366"/>
            <a:ext cx="10515600" cy="1248015"/>
          </a:xfrm>
        </p:spPr>
        <p:txBody>
          <a:bodyPr>
            <a:normAutofit/>
          </a:bodyPr>
          <a:lstStyle/>
          <a:p>
            <a:r>
              <a:rPr lang="pt-BR" sz="4200" b="1" dirty="0">
                <a:solidFill>
                  <a:srgbClr val="FFFF00"/>
                </a:solidFill>
                <a:latin typeface="Book Antiqua" panose="02040602050305030304" pitchFamily="18" charset="0"/>
              </a:rPr>
              <a:t>Lei n.º 11.419/2006 </a:t>
            </a:r>
            <a:r>
              <a:rPr lang="pt-BR" sz="4200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(COMUNICAÇÕES)</a:t>
            </a:r>
            <a:endParaRPr lang="pt-BR" sz="4200" dirty="0">
              <a:solidFill>
                <a:srgbClr val="FFFF0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838200" y="1561381"/>
            <a:ext cx="10515600" cy="4615582"/>
          </a:xfrm>
        </p:spPr>
        <p:txBody>
          <a:bodyPr>
            <a:noAutofit/>
          </a:bodyPr>
          <a:lstStyle/>
          <a:p>
            <a:pPr algn="just"/>
            <a:r>
              <a:rPr lang="pt-BR" sz="2600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Art</a:t>
            </a:r>
            <a:r>
              <a:rPr lang="pt-BR" sz="2600" dirty="0">
                <a:solidFill>
                  <a:srgbClr val="FFFF00"/>
                </a:solidFill>
                <a:latin typeface="Book Antiqua" panose="02040602050305030304" pitchFamily="18" charset="0"/>
              </a:rPr>
              <a:t>. </a:t>
            </a:r>
            <a:r>
              <a:rPr lang="pt-BR" sz="2600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9</a:t>
            </a:r>
            <a:r>
              <a:rPr lang="pt-BR" sz="2600" dirty="0" smtClean="0">
                <a:latin typeface="Book Antiqua" panose="02040602050305030304" pitchFamily="18" charset="0"/>
              </a:rPr>
              <a:t>. </a:t>
            </a:r>
            <a:r>
              <a:rPr lang="pt-BR" sz="2600" dirty="0">
                <a:latin typeface="Book Antiqua" panose="02040602050305030304" pitchFamily="18" charset="0"/>
              </a:rPr>
              <a:t>No processo eletrônico, todas as citações, intimações </a:t>
            </a:r>
            <a:r>
              <a:rPr lang="pt-BR" sz="2600" dirty="0" smtClean="0">
                <a:latin typeface="Book Antiqua" panose="02040602050305030304" pitchFamily="18" charset="0"/>
              </a:rPr>
              <a:t>e notificações</a:t>
            </a:r>
            <a:r>
              <a:rPr lang="pt-BR" sz="2600" dirty="0">
                <a:latin typeface="Book Antiqua" panose="02040602050305030304" pitchFamily="18" charset="0"/>
              </a:rPr>
              <a:t>, inclusive da Fazenda Pública, serão feitas por meio eletrônico, </a:t>
            </a:r>
            <a:r>
              <a:rPr lang="pt-BR" sz="2600" dirty="0" smtClean="0">
                <a:latin typeface="Book Antiqua" panose="02040602050305030304" pitchFamily="18" charset="0"/>
              </a:rPr>
              <a:t>na forma </a:t>
            </a:r>
            <a:r>
              <a:rPr lang="pt-BR" sz="2600" dirty="0">
                <a:latin typeface="Book Antiqua" panose="02040602050305030304" pitchFamily="18" charset="0"/>
              </a:rPr>
              <a:t>desta Lei</a:t>
            </a:r>
            <a:r>
              <a:rPr lang="pt-BR" sz="2600" dirty="0" smtClean="0">
                <a:latin typeface="Book Antiqua" panose="02040602050305030304" pitchFamily="18" charset="0"/>
              </a:rPr>
              <a:t>.</a:t>
            </a:r>
          </a:p>
          <a:p>
            <a:pPr algn="just"/>
            <a:r>
              <a:rPr lang="pt-BR" sz="2600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Art. 4º </a:t>
            </a:r>
            <a:r>
              <a:rPr lang="pt-BR" sz="2600" dirty="0">
                <a:latin typeface="Book Antiqua" panose="02040602050305030304" pitchFamily="18" charset="0"/>
              </a:rPr>
              <a:t>Os tribunais poderão criar Diário da Justiça eletrônico</a:t>
            </a:r>
            <a:r>
              <a:rPr lang="pt-BR" sz="2600" dirty="0" smtClean="0">
                <a:latin typeface="Book Antiqua" panose="02040602050305030304" pitchFamily="18" charset="0"/>
              </a:rPr>
              <a:t> (...)</a:t>
            </a:r>
          </a:p>
          <a:p>
            <a:pPr algn="just"/>
            <a:r>
              <a:rPr lang="pt-BR" sz="2600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§ 2º</a:t>
            </a:r>
            <a:r>
              <a:rPr lang="pt-BR" sz="2600" dirty="0" smtClean="0">
                <a:latin typeface="Book Antiqua" panose="02040602050305030304" pitchFamily="18" charset="0"/>
              </a:rPr>
              <a:t> A </a:t>
            </a:r>
            <a:r>
              <a:rPr lang="pt-BR" sz="2600" dirty="0">
                <a:latin typeface="Book Antiqua" panose="02040602050305030304" pitchFamily="18" charset="0"/>
              </a:rPr>
              <a:t>publicação eletrônica na forma deste artigo substitui qualquer </a:t>
            </a:r>
            <a:r>
              <a:rPr lang="pt-BR" sz="2600" dirty="0" smtClean="0">
                <a:latin typeface="Book Antiqua" panose="02040602050305030304" pitchFamily="18" charset="0"/>
              </a:rPr>
              <a:t>outro meio </a:t>
            </a:r>
            <a:r>
              <a:rPr lang="pt-BR" sz="2600" dirty="0">
                <a:latin typeface="Book Antiqua" panose="02040602050305030304" pitchFamily="18" charset="0"/>
              </a:rPr>
              <a:t>e publicação oficial, para quaisquer efeitos legais, à exceção dos </a:t>
            </a:r>
            <a:r>
              <a:rPr lang="pt-BR" sz="2600" dirty="0" smtClean="0">
                <a:latin typeface="Book Antiqua" panose="02040602050305030304" pitchFamily="18" charset="0"/>
              </a:rPr>
              <a:t>casos que</a:t>
            </a:r>
            <a:r>
              <a:rPr lang="pt-BR" sz="2600" dirty="0">
                <a:latin typeface="Book Antiqua" panose="02040602050305030304" pitchFamily="18" charset="0"/>
              </a:rPr>
              <a:t>, por lei, exigem intimação ou vista </a:t>
            </a:r>
            <a:r>
              <a:rPr lang="pt-BR" sz="2600" dirty="0" smtClean="0">
                <a:latin typeface="Book Antiqua" panose="02040602050305030304" pitchFamily="18" charset="0"/>
              </a:rPr>
              <a:t>pessoal.</a:t>
            </a:r>
          </a:p>
          <a:p>
            <a:pPr algn="just"/>
            <a:r>
              <a:rPr lang="pt-BR" sz="2600" dirty="0">
                <a:solidFill>
                  <a:srgbClr val="FFFF00"/>
                </a:solidFill>
                <a:latin typeface="Book Antiqua" panose="02040602050305030304" pitchFamily="18" charset="0"/>
              </a:rPr>
              <a:t>§ </a:t>
            </a:r>
            <a:r>
              <a:rPr lang="pt-BR" sz="2600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3º </a:t>
            </a:r>
            <a:r>
              <a:rPr lang="pt-BR" sz="2600" dirty="0">
                <a:latin typeface="Book Antiqua" panose="02040602050305030304" pitchFamily="18" charset="0"/>
              </a:rPr>
              <a:t>Considera-se como data da publicação o primeiro dia útil seguinte </a:t>
            </a:r>
            <a:r>
              <a:rPr lang="pt-BR" sz="2600" dirty="0" smtClean="0">
                <a:latin typeface="Book Antiqua" panose="02040602050305030304" pitchFamily="18" charset="0"/>
              </a:rPr>
              <a:t>ao da </a:t>
            </a:r>
            <a:r>
              <a:rPr lang="pt-BR" sz="2600" dirty="0">
                <a:latin typeface="Book Antiqua" panose="02040602050305030304" pitchFamily="18" charset="0"/>
              </a:rPr>
              <a:t>disponibilização da informação no Diário da Justiça eletrônico</a:t>
            </a:r>
            <a:r>
              <a:rPr lang="pt-BR" sz="2600" dirty="0" smtClean="0">
                <a:latin typeface="Book Antiqua" panose="02040602050305030304" pitchFamily="18" charset="0"/>
              </a:rPr>
              <a:t>.</a:t>
            </a:r>
          </a:p>
          <a:p>
            <a:pPr algn="just"/>
            <a:r>
              <a:rPr lang="pt-BR" sz="2600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OBS: </a:t>
            </a:r>
            <a:r>
              <a:rPr lang="pt-BR" sz="2600" dirty="0" smtClean="0">
                <a:latin typeface="Book Antiqua" panose="02040602050305030304" pitchFamily="18" charset="0"/>
              </a:rPr>
              <a:t>No </a:t>
            </a:r>
            <a:r>
              <a:rPr lang="pt-BR" sz="2600" dirty="0">
                <a:latin typeface="Book Antiqua" panose="02040602050305030304" pitchFamily="18" charset="0"/>
              </a:rPr>
              <a:t>PJe</a:t>
            </a:r>
            <a:r>
              <a:rPr lang="pt-BR" sz="2600" dirty="0">
                <a:solidFill>
                  <a:srgbClr val="FFFF00"/>
                </a:solidFill>
                <a:latin typeface="Book Antiqua" panose="02040602050305030304" pitchFamily="18" charset="0"/>
              </a:rPr>
              <a:t> </a:t>
            </a:r>
            <a:r>
              <a:rPr lang="pt-BR" sz="2600" dirty="0">
                <a:latin typeface="Book Antiqua" panose="02040602050305030304" pitchFamily="18" charset="0"/>
              </a:rPr>
              <a:t>não são enviadas intimações por e-mail.</a:t>
            </a:r>
          </a:p>
          <a:p>
            <a:pPr algn="just"/>
            <a:endParaRPr lang="pt-BR" sz="2700" dirty="0" smtClean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255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66860"/>
          </a:xfrm>
        </p:spPr>
        <p:txBody>
          <a:bodyPr/>
          <a:lstStyle/>
          <a:p>
            <a:r>
              <a:rPr lang="pt-BR" sz="4200" b="1" dirty="0">
                <a:solidFill>
                  <a:srgbClr val="FFFF00"/>
                </a:solidFill>
                <a:latin typeface="Book Antiqua" panose="02040602050305030304" pitchFamily="18" charset="0"/>
              </a:rPr>
              <a:t>Lei n.º 11.419/2006 </a:t>
            </a:r>
            <a:r>
              <a:rPr lang="pt-BR" sz="4200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(PRAZOS)</a:t>
            </a:r>
            <a:endParaRPr lang="pt-BR" sz="4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233577"/>
            <a:ext cx="10515600" cy="5141344"/>
          </a:xfrm>
        </p:spPr>
        <p:txBody>
          <a:bodyPr>
            <a:noAutofit/>
          </a:bodyPr>
          <a:lstStyle/>
          <a:p>
            <a:pPr algn="just"/>
            <a:r>
              <a:rPr lang="pt-BR" sz="2400" dirty="0">
                <a:solidFill>
                  <a:srgbClr val="FFFF00"/>
                </a:solidFill>
                <a:latin typeface="Book Antiqua" panose="02040602050305030304" pitchFamily="18" charset="0"/>
              </a:rPr>
              <a:t>Art. </a:t>
            </a:r>
            <a:r>
              <a:rPr lang="pt-BR" sz="2400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5º </a:t>
            </a:r>
            <a:r>
              <a:rPr lang="pt-BR" sz="2400" dirty="0" smtClean="0">
                <a:latin typeface="Book Antiqua" panose="02040602050305030304" pitchFamily="18" charset="0"/>
              </a:rPr>
              <a:t>As intimações serão feitas por meio eletrônico (...)</a:t>
            </a:r>
            <a:r>
              <a:rPr lang="pt-BR" sz="2400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 </a:t>
            </a:r>
            <a:endParaRPr lang="pt-BR" sz="2400" dirty="0">
              <a:solidFill>
                <a:srgbClr val="FFFF00"/>
              </a:solidFill>
              <a:latin typeface="Book Antiqua" panose="02040602050305030304" pitchFamily="18" charset="0"/>
            </a:endParaRPr>
          </a:p>
          <a:p>
            <a:pPr algn="just"/>
            <a:r>
              <a:rPr lang="pt-BR" sz="2400" dirty="0">
                <a:solidFill>
                  <a:srgbClr val="FFFF00"/>
                </a:solidFill>
                <a:latin typeface="Book Antiqua" panose="02040602050305030304" pitchFamily="18" charset="0"/>
              </a:rPr>
              <a:t>§ </a:t>
            </a:r>
            <a:r>
              <a:rPr lang="pt-BR" sz="2400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1º </a:t>
            </a:r>
            <a:r>
              <a:rPr lang="pt-BR" sz="2400" dirty="0">
                <a:latin typeface="Book Antiqua" panose="02040602050305030304" pitchFamily="18" charset="0"/>
              </a:rPr>
              <a:t>Considerar-se-á realizada a intimação no dia em que o intimando efetivar a consulta eletrônica ao teor da intimação, certificando-se nos autos a sua realização. </a:t>
            </a:r>
          </a:p>
          <a:p>
            <a:pPr algn="just"/>
            <a:r>
              <a:rPr lang="pt-BR" sz="2400" dirty="0">
                <a:solidFill>
                  <a:srgbClr val="FFFF00"/>
                </a:solidFill>
                <a:latin typeface="Book Antiqua" panose="02040602050305030304" pitchFamily="18" charset="0"/>
              </a:rPr>
              <a:t>§ </a:t>
            </a:r>
            <a:r>
              <a:rPr lang="pt-BR" sz="2400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2º </a:t>
            </a:r>
            <a:r>
              <a:rPr lang="pt-BR" sz="2400" dirty="0" smtClean="0">
                <a:latin typeface="Book Antiqua" panose="02040602050305030304" pitchFamily="18" charset="0"/>
              </a:rPr>
              <a:t>Na </a:t>
            </a:r>
            <a:r>
              <a:rPr lang="pt-BR" sz="2400" dirty="0">
                <a:latin typeface="Book Antiqua" panose="02040602050305030304" pitchFamily="18" charset="0"/>
              </a:rPr>
              <a:t>hipótese do § </a:t>
            </a:r>
            <a:r>
              <a:rPr lang="pt-BR" sz="2400" dirty="0" smtClean="0">
                <a:latin typeface="Book Antiqua" panose="02040602050305030304" pitchFamily="18" charset="0"/>
              </a:rPr>
              <a:t>1º </a:t>
            </a:r>
            <a:r>
              <a:rPr lang="pt-BR" sz="2400" dirty="0">
                <a:latin typeface="Book Antiqua" panose="02040602050305030304" pitchFamily="18" charset="0"/>
              </a:rPr>
              <a:t>deste artigo, nos casos em que a consulta se dê em dia não útil, a intimação será considerada como realizada no primeiro dia útil seguinte. </a:t>
            </a:r>
          </a:p>
          <a:p>
            <a:pPr algn="just"/>
            <a:r>
              <a:rPr lang="pt-BR" sz="2400" dirty="0">
                <a:solidFill>
                  <a:srgbClr val="FFFF00"/>
                </a:solidFill>
                <a:latin typeface="Book Antiqua" panose="02040602050305030304" pitchFamily="18" charset="0"/>
              </a:rPr>
              <a:t>§ 3o </a:t>
            </a:r>
            <a:r>
              <a:rPr lang="pt-BR" sz="2400" dirty="0">
                <a:latin typeface="Book Antiqua" panose="02040602050305030304" pitchFamily="18" charset="0"/>
              </a:rPr>
              <a:t>A consulta referida nos §§ </a:t>
            </a:r>
            <a:r>
              <a:rPr lang="pt-BR" sz="2400" dirty="0" smtClean="0">
                <a:latin typeface="Book Antiqua" panose="02040602050305030304" pitchFamily="18" charset="0"/>
              </a:rPr>
              <a:t>1º </a:t>
            </a:r>
            <a:r>
              <a:rPr lang="pt-BR" sz="2400" dirty="0">
                <a:latin typeface="Book Antiqua" panose="02040602050305030304" pitchFamily="18" charset="0"/>
              </a:rPr>
              <a:t>e </a:t>
            </a:r>
            <a:r>
              <a:rPr lang="pt-BR" sz="2400" dirty="0" smtClean="0">
                <a:latin typeface="Book Antiqua" panose="02040602050305030304" pitchFamily="18" charset="0"/>
              </a:rPr>
              <a:t>2º </a:t>
            </a:r>
            <a:r>
              <a:rPr lang="pt-BR" sz="2400" dirty="0">
                <a:latin typeface="Book Antiqua" panose="02040602050305030304" pitchFamily="18" charset="0"/>
              </a:rPr>
              <a:t>deste artigo deverá ser feita em até 10 (dez) dias corridos contados da data do envio da intimação, sob pena de considerar-se a intimação automaticamente realizada na data do término desse prazo. </a:t>
            </a:r>
            <a:endParaRPr lang="pt-BR" sz="2400" dirty="0" smtClean="0">
              <a:latin typeface="Book Antiqua" panose="02040602050305030304" pitchFamily="18" charset="0"/>
            </a:endParaRPr>
          </a:p>
          <a:p>
            <a:pPr algn="just"/>
            <a:r>
              <a:rPr lang="pt-BR" sz="2400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§ 4º </a:t>
            </a:r>
            <a:r>
              <a:rPr lang="pt-BR" sz="2400" dirty="0" smtClean="0">
                <a:latin typeface="Book Antiqua" panose="02040602050305030304" pitchFamily="18" charset="0"/>
              </a:rPr>
              <a:t>Os </a:t>
            </a:r>
            <a:r>
              <a:rPr lang="pt-BR" sz="2400" dirty="0">
                <a:latin typeface="Book Antiqua" panose="02040602050305030304" pitchFamily="18" charset="0"/>
              </a:rPr>
              <a:t>prazos processuais terão início no primeiro dia útil que seguir ao considerado como data da </a:t>
            </a:r>
            <a:r>
              <a:rPr lang="pt-BR" sz="2400" dirty="0" smtClean="0">
                <a:latin typeface="Book Antiqua" panose="02040602050305030304" pitchFamily="18" charset="0"/>
              </a:rPr>
              <a:t>publicação.</a:t>
            </a:r>
            <a:endParaRPr lang="pt-BR" sz="24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810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58232"/>
          </a:xfrm>
        </p:spPr>
        <p:txBody>
          <a:bodyPr>
            <a:noAutofit/>
          </a:bodyPr>
          <a:lstStyle/>
          <a:p>
            <a:r>
              <a:rPr lang="pt-BR" sz="4000" b="1" dirty="0">
                <a:solidFill>
                  <a:srgbClr val="FFFF00"/>
                </a:solidFill>
                <a:latin typeface="Book Antiqua" panose="02040602050305030304" pitchFamily="18" charset="0"/>
              </a:rPr>
              <a:t>Lei n.º 11.419/2006 </a:t>
            </a:r>
            <a:r>
              <a:rPr lang="pt-BR" sz="4000" b="1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e Resolução </a:t>
            </a:r>
            <a:r>
              <a:rPr lang="pt-BR" sz="4000" b="1" dirty="0">
                <a:solidFill>
                  <a:srgbClr val="FFFF00"/>
                </a:solidFill>
                <a:latin typeface="Book Antiqua" panose="02040602050305030304" pitchFamily="18" charset="0"/>
              </a:rPr>
              <a:t>n. 185/2006 do </a:t>
            </a:r>
            <a:r>
              <a:rPr lang="pt-BR" sz="4000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CNJ (PRAZOS/SISTEMA)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492370"/>
            <a:ext cx="10515600" cy="508958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t-BR" sz="2700" dirty="0">
                <a:solidFill>
                  <a:srgbClr val="FFFF00"/>
                </a:solidFill>
                <a:latin typeface="Book Antiqua" panose="02040602050305030304" pitchFamily="18" charset="0"/>
              </a:rPr>
              <a:t>Art. 10. (...)</a:t>
            </a:r>
          </a:p>
          <a:p>
            <a:pPr algn="just"/>
            <a:r>
              <a:rPr lang="pt-BR" sz="2700" dirty="0">
                <a:solidFill>
                  <a:srgbClr val="FFFF00"/>
                </a:solidFill>
                <a:latin typeface="Book Antiqua" panose="02040602050305030304" pitchFamily="18" charset="0"/>
              </a:rPr>
              <a:t>§ 1º </a:t>
            </a:r>
            <a:r>
              <a:rPr lang="pt-BR" sz="2700" dirty="0">
                <a:latin typeface="Book Antiqua" panose="02040602050305030304" pitchFamily="18" charset="0"/>
              </a:rPr>
              <a:t>Quando o ato processual tiver que ser praticado em determinado prazo, por meio de petição eletrônica, serão considerados tempestivos os efetivados até as 24 (vinte e quatro) horas do último dia.</a:t>
            </a:r>
          </a:p>
          <a:p>
            <a:pPr algn="just"/>
            <a:r>
              <a:rPr lang="pt-BR" sz="2700" dirty="0">
                <a:solidFill>
                  <a:srgbClr val="FFFF00"/>
                </a:solidFill>
                <a:latin typeface="Book Antiqua" panose="02040602050305030304" pitchFamily="18" charset="0"/>
              </a:rPr>
              <a:t>§ 2º</a:t>
            </a:r>
            <a:r>
              <a:rPr lang="pt-BR" sz="2700" dirty="0">
                <a:latin typeface="Book Antiqua" panose="02040602050305030304" pitchFamily="18" charset="0"/>
              </a:rPr>
              <a:t> No caso do § 1º deste artigo, se o Sistema do Poder Judiciário se tornar indisponível por motivo técnico, o prazo fica automaticamente prorrogado para o primeiro dia útil seguinte à resolução do problema</a:t>
            </a:r>
            <a:r>
              <a:rPr lang="pt-BR" sz="2700" dirty="0" smtClean="0">
                <a:latin typeface="Book Antiqua" panose="02040602050305030304" pitchFamily="18" charset="0"/>
              </a:rPr>
              <a:t>.</a:t>
            </a:r>
          </a:p>
          <a:p>
            <a:pPr algn="just"/>
            <a:r>
              <a:rPr lang="pt-BR" sz="2700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Artigo </a:t>
            </a:r>
            <a:r>
              <a:rPr lang="pt-BR" sz="2700" dirty="0">
                <a:solidFill>
                  <a:srgbClr val="FFFF00"/>
                </a:solidFill>
                <a:latin typeface="Book Antiqua" panose="02040602050305030304" pitchFamily="18" charset="0"/>
              </a:rPr>
              <a:t>9º da Resolução n. 185/2006 do CNJ</a:t>
            </a:r>
            <a:r>
              <a:rPr lang="pt-BR" sz="2700" dirty="0">
                <a:latin typeface="Book Antiqua" panose="02040602050305030304" pitchFamily="18" charset="0"/>
              </a:rPr>
              <a:t>, considera-se indisponibilidade do sistema PJe a falta de oferta ao público externo dos seguintes serviços: </a:t>
            </a:r>
            <a:r>
              <a:rPr lang="pt-BR" sz="2700" dirty="0" smtClean="0">
                <a:latin typeface="Book Antiqua" panose="02040602050305030304" pitchFamily="18" charset="0"/>
              </a:rPr>
              <a:t>Consulta </a:t>
            </a:r>
            <a:r>
              <a:rPr lang="pt-BR" sz="2700" dirty="0">
                <a:latin typeface="Book Antiqua" panose="02040602050305030304" pitchFamily="18" charset="0"/>
              </a:rPr>
              <a:t>aos autos digitais; </a:t>
            </a:r>
            <a:r>
              <a:rPr lang="pt-BR" sz="2700" dirty="0" smtClean="0">
                <a:latin typeface="Book Antiqua" panose="02040602050305030304" pitchFamily="18" charset="0"/>
              </a:rPr>
              <a:t>Transmissão </a:t>
            </a:r>
            <a:r>
              <a:rPr lang="pt-BR" sz="2700" dirty="0">
                <a:latin typeface="Book Antiqua" panose="02040602050305030304" pitchFamily="18" charset="0"/>
              </a:rPr>
              <a:t>eletrônica de atos processuais; ou </a:t>
            </a:r>
            <a:r>
              <a:rPr lang="pt-BR" sz="2700" dirty="0" smtClean="0">
                <a:latin typeface="Book Antiqua" panose="02040602050305030304" pitchFamily="18" charset="0"/>
              </a:rPr>
              <a:t>Acesso </a:t>
            </a:r>
            <a:r>
              <a:rPr lang="pt-BR" sz="2700" dirty="0">
                <a:latin typeface="Book Antiqua" panose="02040602050305030304" pitchFamily="18" charset="0"/>
              </a:rPr>
              <a:t>a citações, intimações ou notificações eletrônicas. </a:t>
            </a:r>
          </a:p>
          <a:p>
            <a:pPr algn="just"/>
            <a:r>
              <a:rPr lang="pt-BR" sz="2700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Artigo </a:t>
            </a:r>
            <a:r>
              <a:rPr lang="pt-BR" sz="2700" dirty="0">
                <a:solidFill>
                  <a:srgbClr val="FFFF00"/>
                </a:solidFill>
                <a:latin typeface="Book Antiqua" panose="02040602050305030304" pitchFamily="18" charset="0"/>
              </a:rPr>
              <a:t>11 da Resolução n. 185/2006 do CNJ</a:t>
            </a:r>
            <a:r>
              <a:rPr lang="pt-BR" sz="2700" dirty="0">
                <a:latin typeface="Book Antiqua" panose="02040602050305030304" pitchFamily="18" charset="0"/>
              </a:rPr>
              <a:t>, os prazos que vencerem no dia da ocorrência de indisponibilidade dos serviços citados serão prorrogados para o dia útil seguinte, quando: </a:t>
            </a:r>
            <a:r>
              <a:rPr lang="pt-BR" sz="2700" dirty="0" smtClean="0">
                <a:latin typeface="Book Antiqua" panose="02040602050305030304" pitchFamily="18" charset="0"/>
              </a:rPr>
              <a:t>A </a:t>
            </a:r>
            <a:r>
              <a:rPr lang="pt-BR" sz="2700" dirty="0">
                <a:latin typeface="Book Antiqua" panose="02040602050305030304" pitchFamily="18" charset="0"/>
              </a:rPr>
              <a:t>indisponibilidade for superior a 60 (sessenta) minutos, ininterruptos ou não, se ocorrida entre 6h00 e 23h00; ou </a:t>
            </a:r>
            <a:r>
              <a:rPr lang="pt-BR" sz="2700" dirty="0" smtClean="0">
                <a:latin typeface="Book Antiqua" panose="02040602050305030304" pitchFamily="18" charset="0"/>
              </a:rPr>
              <a:t>ocorrer </a:t>
            </a:r>
            <a:r>
              <a:rPr lang="pt-BR" sz="2700" dirty="0">
                <a:latin typeface="Book Antiqua" panose="02040602050305030304" pitchFamily="18" charset="0"/>
              </a:rPr>
              <a:t>indisponibilidade entre 23h00 e 24h00. </a:t>
            </a:r>
          </a:p>
          <a:p>
            <a:pPr algn="just"/>
            <a:r>
              <a:rPr lang="pt-BR" sz="2700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As </a:t>
            </a:r>
            <a:r>
              <a:rPr lang="pt-BR" sz="2700" dirty="0">
                <a:solidFill>
                  <a:srgbClr val="FFFF00"/>
                </a:solidFill>
                <a:latin typeface="Book Antiqua" panose="02040602050305030304" pitchFamily="18" charset="0"/>
              </a:rPr>
              <a:t>indisponibilidades ocorridas entre 0h00 e 6h00</a:t>
            </a:r>
            <a:r>
              <a:rPr lang="pt-BR" sz="2700" dirty="0">
                <a:latin typeface="Book Antiqua" panose="02040602050305030304" pitchFamily="18" charset="0"/>
              </a:rPr>
              <a:t> dos dias de expediente forense e as ocorridas em feriados e finais de semana, a qualquer hora, não terão o efeito de prorrogar os prazos. </a:t>
            </a:r>
          </a:p>
          <a:p>
            <a:endParaRPr lang="pt-BR" dirty="0">
              <a:latin typeface="Book Antiqua" panose="0204060205030503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2029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200" b="1" dirty="0">
                <a:solidFill>
                  <a:srgbClr val="FFFF00"/>
                </a:solidFill>
                <a:latin typeface="Book Antiqua" panose="02040602050305030304" pitchFamily="18" charset="0"/>
              </a:rPr>
              <a:t>Lei n.º 11.419/2006 e Resolução n. 185/2006 do </a:t>
            </a:r>
            <a:r>
              <a:rPr lang="pt-BR" sz="4200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CNJ (TEMPESTIVIDADE)</a:t>
            </a:r>
            <a:endParaRPr lang="pt-BR" sz="4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600" dirty="0">
                <a:latin typeface="Book Antiqua" panose="02040602050305030304" pitchFamily="18" charset="0"/>
              </a:rPr>
              <a:t>Considera-se tempestiva a postulação encaminhada, integralmente, </a:t>
            </a:r>
            <a:r>
              <a:rPr lang="pt-BR" sz="2600" dirty="0">
                <a:solidFill>
                  <a:srgbClr val="FFFF00"/>
                </a:solidFill>
                <a:latin typeface="Book Antiqua" panose="02040602050305030304" pitchFamily="18" charset="0"/>
              </a:rPr>
              <a:t>até as 24 (vinte e quatro) horas do dia </a:t>
            </a:r>
            <a:r>
              <a:rPr lang="pt-BR" sz="2600" dirty="0">
                <a:latin typeface="Book Antiqua" panose="02040602050305030304" pitchFamily="18" charset="0"/>
              </a:rPr>
              <a:t>em que se encerra o prazo processual, conforme parágrafo único do artigo 3º da Lei n. 11.419/2006 e artigo 26, §1º, da Resolução n. 185/2013 do CNJ. </a:t>
            </a:r>
          </a:p>
          <a:p>
            <a:r>
              <a:rPr lang="pt-BR" sz="2600" dirty="0">
                <a:latin typeface="Book Antiqua" panose="02040602050305030304" pitchFamily="18" charset="0"/>
              </a:rPr>
              <a:t>De acordo com o </a:t>
            </a:r>
            <a:r>
              <a:rPr lang="pt-BR" sz="2600" dirty="0">
                <a:solidFill>
                  <a:srgbClr val="FFFF00"/>
                </a:solidFill>
                <a:latin typeface="Book Antiqua" panose="02040602050305030304" pitchFamily="18" charset="0"/>
              </a:rPr>
              <a:t>artigo 26, §5º, da Resolução n. 185/2013 do CNJ</a:t>
            </a:r>
            <a:r>
              <a:rPr lang="pt-BR" sz="2600" dirty="0">
                <a:latin typeface="Book Antiqua" panose="02040602050305030304" pitchFamily="18" charset="0"/>
              </a:rPr>
              <a:t>, “</a:t>
            </a:r>
            <a:r>
              <a:rPr lang="pt-BR" sz="2600" i="1" dirty="0">
                <a:latin typeface="Book Antiqua" panose="02040602050305030304" pitchFamily="18" charset="0"/>
              </a:rPr>
              <a:t>Não serão considerados, para fins de tempestividade, o horário inicial de conexão do usuário à internet e o horário de acesso do usuário ao sítio eletrônico do Tribunal ou ao PJe, tampouco os horários registrados pelos equipamentos do remetente.</a:t>
            </a:r>
            <a:r>
              <a:rPr lang="pt-BR" sz="2600" dirty="0">
                <a:latin typeface="Book Antiqua" panose="02040602050305030304" pitchFamily="18" charset="0"/>
              </a:rPr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2984075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78861"/>
            <a:ext cx="10515600" cy="1325563"/>
          </a:xfrm>
        </p:spPr>
        <p:txBody>
          <a:bodyPr>
            <a:normAutofit/>
          </a:bodyPr>
          <a:lstStyle/>
          <a:p>
            <a:r>
              <a:rPr lang="pt-BR" sz="4000" dirty="0" err="1" smtClean="0">
                <a:solidFill>
                  <a:srgbClr val="FFFF00"/>
                </a:solidFill>
                <a:latin typeface="Book Antiqua" panose="02040602050305030304" pitchFamily="18" charset="0"/>
              </a:rPr>
              <a:t>Pje</a:t>
            </a:r>
            <a:r>
              <a:rPr lang="pt-BR" sz="4000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 TJ/MA</a:t>
            </a:r>
            <a:r>
              <a:rPr lang="pt-BR" sz="4000" dirty="0" smtClean="0">
                <a:latin typeface="Book Antiqua" panose="02040602050305030304" pitchFamily="18" charset="0"/>
              </a:rPr>
              <a:t>	</a:t>
            </a:r>
            <a:r>
              <a:rPr lang="pt-BR" sz="4000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(ARQUIVOS)</a:t>
            </a:r>
            <a:endParaRPr lang="pt-BR" sz="4000" dirty="0">
              <a:solidFill>
                <a:srgbClr val="FFFF00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838200" y="1276709"/>
            <a:ext cx="10515600" cy="4900254"/>
          </a:xfrm>
        </p:spPr>
        <p:txBody>
          <a:bodyPr>
            <a:noAutofit/>
          </a:bodyPr>
          <a:lstStyle/>
          <a:p>
            <a:pPr algn="just"/>
            <a:r>
              <a:rPr lang="pt-BR" sz="2100" dirty="0" smtClean="0">
                <a:latin typeface="Book Antiqua" panose="02040602050305030304" pitchFamily="18" charset="0"/>
              </a:rPr>
              <a:t>O </a:t>
            </a:r>
            <a:r>
              <a:rPr lang="pt-BR" sz="2100" dirty="0">
                <a:latin typeface="Book Antiqua" panose="02040602050305030304" pitchFamily="18" charset="0"/>
              </a:rPr>
              <a:t>sistema receberá arquivos com tamanho máximo de 5</a:t>
            </a:r>
            <a:r>
              <a:rPr lang="pt-BR" sz="2100" dirty="0" smtClean="0">
                <a:latin typeface="Book Antiqua" panose="02040602050305030304" pitchFamily="18" charset="0"/>
              </a:rPr>
              <a:t>,0 </a:t>
            </a:r>
            <a:r>
              <a:rPr lang="pt-BR" sz="2100" dirty="0">
                <a:latin typeface="Book Antiqua" panose="02040602050305030304" pitchFamily="18" charset="0"/>
              </a:rPr>
              <a:t>megabyte, com resolução </a:t>
            </a:r>
            <a:r>
              <a:rPr lang="pt-BR" sz="2100" dirty="0" smtClean="0">
                <a:latin typeface="Book Antiqua" panose="02040602050305030304" pitchFamily="18" charset="0"/>
              </a:rPr>
              <a:t>média de </a:t>
            </a:r>
            <a:r>
              <a:rPr lang="pt-BR" sz="2100" dirty="0">
                <a:latin typeface="Book Antiqua" panose="02040602050305030304" pitchFamily="18" charset="0"/>
              </a:rPr>
              <a:t>300 </a:t>
            </a:r>
            <a:r>
              <a:rPr lang="pt-BR" sz="2100" dirty="0" err="1">
                <a:latin typeface="Book Antiqua" panose="02040602050305030304" pitchFamily="18" charset="0"/>
              </a:rPr>
              <a:t>dpi</a:t>
            </a:r>
            <a:r>
              <a:rPr lang="pt-BR" sz="2100" dirty="0">
                <a:latin typeface="Book Antiqua" panose="02040602050305030304" pitchFamily="18" charset="0"/>
              </a:rPr>
              <a:t> e formatação </a:t>
            </a:r>
            <a:r>
              <a:rPr lang="pt-BR" sz="2100" dirty="0" smtClean="0">
                <a:latin typeface="Book Antiqua" panose="02040602050305030304" pitchFamily="18" charset="0"/>
              </a:rPr>
              <a:t>A4.</a:t>
            </a:r>
          </a:p>
          <a:p>
            <a:pPr algn="just"/>
            <a:r>
              <a:rPr lang="pt-BR" sz="2100" dirty="0" smtClean="0">
                <a:latin typeface="Book Antiqua" panose="02040602050305030304" pitchFamily="18" charset="0"/>
              </a:rPr>
              <a:t>Faculta-se </a:t>
            </a:r>
            <a:r>
              <a:rPr lang="pt-BR" sz="2100" dirty="0">
                <a:latin typeface="Book Antiqua" panose="02040602050305030304" pitchFamily="18" charset="0"/>
              </a:rPr>
              <a:t>o peticionamento inicial e incidental mediante </a:t>
            </a:r>
            <a:r>
              <a:rPr lang="pt-BR" sz="2100" dirty="0" smtClean="0">
                <a:latin typeface="Book Antiqua" panose="02040602050305030304" pitchFamily="18" charset="0"/>
              </a:rPr>
              <a:t>a utilização </a:t>
            </a:r>
            <a:r>
              <a:rPr lang="pt-BR" sz="2100" dirty="0">
                <a:latin typeface="Book Antiqua" panose="02040602050305030304" pitchFamily="18" charset="0"/>
              </a:rPr>
              <a:t>do editor de texto do sistema ou da juntada de arquivo eletrônico, </a:t>
            </a:r>
            <a:r>
              <a:rPr lang="pt-BR" sz="2100" dirty="0" smtClean="0">
                <a:latin typeface="Book Antiqua" panose="02040602050305030304" pitchFamily="18" charset="0"/>
              </a:rPr>
              <a:t>tipo </a:t>
            </a:r>
            <a:r>
              <a:rPr lang="pt-BR" sz="2100" dirty="0" err="1" smtClean="0">
                <a:latin typeface="Book Antiqua" panose="02040602050305030304" pitchFamily="18" charset="0"/>
              </a:rPr>
              <a:t>Portable</a:t>
            </a:r>
            <a:r>
              <a:rPr lang="pt-BR" sz="2100" dirty="0" smtClean="0">
                <a:latin typeface="Book Antiqua" panose="02040602050305030304" pitchFamily="18" charset="0"/>
              </a:rPr>
              <a:t> </a:t>
            </a:r>
            <a:r>
              <a:rPr lang="pt-BR" sz="2100" dirty="0" err="1">
                <a:latin typeface="Book Antiqua" panose="02040602050305030304" pitchFamily="18" charset="0"/>
              </a:rPr>
              <a:t>Document</a:t>
            </a:r>
            <a:r>
              <a:rPr lang="pt-BR" sz="2100" dirty="0">
                <a:latin typeface="Book Antiqua" panose="02040602050305030304" pitchFamily="18" charset="0"/>
              </a:rPr>
              <a:t> </a:t>
            </a:r>
            <a:r>
              <a:rPr lang="pt-BR" sz="2100" dirty="0" err="1">
                <a:latin typeface="Book Antiqua" panose="02040602050305030304" pitchFamily="18" charset="0"/>
              </a:rPr>
              <a:t>Format</a:t>
            </a:r>
            <a:r>
              <a:rPr lang="pt-BR" sz="2100" dirty="0">
                <a:latin typeface="Book Antiqua" panose="02040602050305030304" pitchFamily="18" charset="0"/>
              </a:rPr>
              <a:t> (.</a:t>
            </a:r>
            <a:r>
              <a:rPr lang="pt-BR" sz="2100" dirty="0" err="1">
                <a:latin typeface="Book Antiqua" panose="02040602050305030304" pitchFamily="18" charset="0"/>
              </a:rPr>
              <a:t>pdf</a:t>
            </a:r>
            <a:r>
              <a:rPr lang="pt-BR" sz="2100" dirty="0" smtClean="0">
                <a:latin typeface="Book Antiqua" panose="02040602050305030304" pitchFamily="18" charset="0"/>
              </a:rPr>
              <a:t>).</a:t>
            </a:r>
            <a:endParaRPr lang="pt-BR" sz="2100" dirty="0">
              <a:latin typeface="Book Antiqua" panose="02040602050305030304" pitchFamily="18" charset="0"/>
            </a:endParaRPr>
          </a:p>
          <a:p>
            <a:pPr algn="just"/>
            <a:r>
              <a:rPr lang="pt-BR" sz="2100" dirty="0" smtClean="0">
                <a:latin typeface="Book Antiqua" panose="02040602050305030304" pitchFamily="18" charset="0"/>
              </a:rPr>
              <a:t>Os </a:t>
            </a:r>
            <a:r>
              <a:rPr lang="pt-BR" sz="2100" dirty="0">
                <a:latin typeface="Book Antiqua" panose="02040602050305030304" pitchFamily="18" charset="0"/>
              </a:rPr>
              <a:t>documentos juntados deverão ter o formato </a:t>
            </a:r>
            <a:r>
              <a:rPr lang="pt-BR" sz="2100" dirty="0" err="1" smtClean="0">
                <a:latin typeface="Book Antiqua" panose="02040602050305030304" pitchFamily="18" charset="0"/>
              </a:rPr>
              <a:t>Portable</a:t>
            </a:r>
            <a:r>
              <a:rPr lang="pt-BR" sz="2100" dirty="0" smtClean="0">
                <a:latin typeface="Book Antiqua" panose="02040602050305030304" pitchFamily="18" charset="0"/>
              </a:rPr>
              <a:t> </a:t>
            </a:r>
            <a:r>
              <a:rPr lang="pt-BR" sz="2100" dirty="0" err="1" smtClean="0">
                <a:latin typeface="Book Antiqua" panose="02040602050305030304" pitchFamily="18" charset="0"/>
              </a:rPr>
              <a:t>Document</a:t>
            </a:r>
            <a:r>
              <a:rPr lang="pt-BR" sz="2100" dirty="0" smtClean="0">
                <a:latin typeface="Book Antiqua" panose="02040602050305030304" pitchFamily="18" charset="0"/>
              </a:rPr>
              <a:t> </a:t>
            </a:r>
            <a:r>
              <a:rPr lang="pt-BR" sz="2100" dirty="0" err="1">
                <a:latin typeface="Book Antiqua" panose="02040602050305030304" pitchFamily="18" charset="0"/>
              </a:rPr>
              <a:t>Format</a:t>
            </a:r>
            <a:r>
              <a:rPr lang="pt-BR" sz="2100" dirty="0">
                <a:latin typeface="Book Antiqua" panose="02040602050305030304" pitchFamily="18" charset="0"/>
              </a:rPr>
              <a:t> (.</a:t>
            </a:r>
            <a:r>
              <a:rPr lang="pt-BR" sz="2100" dirty="0" err="1">
                <a:latin typeface="Book Antiqua" panose="02040602050305030304" pitchFamily="18" charset="0"/>
              </a:rPr>
              <a:t>pdf</a:t>
            </a:r>
            <a:r>
              <a:rPr lang="pt-BR" sz="2100" dirty="0">
                <a:latin typeface="Book Antiqua" panose="02040602050305030304" pitchFamily="18" charset="0"/>
              </a:rPr>
              <a:t>), podendo ou não ter o padrão “PDF-A</a:t>
            </a:r>
            <a:r>
              <a:rPr lang="pt-BR" sz="2100" dirty="0" smtClean="0">
                <a:latin typeface="Book Antiqua" panose="02040602050305030304" pitchFamily="18" charset="0"/>
              </a:rPr>
              <a:t>” (</a:t>
            </a:r>
            <a:r>
              <a:rPr lang="pt-BR" sz="2100" dirty="0">
                <a:latin typeface="Book Antiqua" panose="02040602050305030304" pitchFamily="18" charset="0"/>
              </a:rPr>
              <a:t>um subconjunto de PDF para arquivamento de longo prazo de documentos </a:t>
            </a:r>
            <a:r>
              <a:rPr lang="pt-BR" sz="2100" dirty="0" smtClean="0">
                <a:latin typeface="Book Antiqua" panose="02040602050305030304" pitchFamily="18" charset="0"/>
              </a:rPr>
              <a:t>eletrônicos).</a:t>
            </a:r>
            <a:endParaRPr lang="pt-BR" sz="2100" dirty="0">
              <a:latin typeface="Book Antiqua" panose="02040602050305030304" pitchFamily="18" charset="0"/>
            </a:endParaRPr>
          </a:p>
          <a:p>
            <a:pPr algn="just"/>
            <a:r>
              <a:rPr lang="pt-BR" sz="2100" dirty="0" smtClean="0">
                <a:latin typeface="Book Antiqua" panose="02040602050305030304" pitchFamily="18" charset="0"/>
              </a:rPr>
              <a:t>A </a:t>
            </a:r>
            <a:r>
              <a:rPr lang="pt-BR" sz="2100" dirty="0">
                <a:latin typeface="Book Antiqua" panose="02040602050305030304" pitchFamily="18" charset="0"/>
              </a:rPr>
              <a:t>parte ou o advogado poderá juntar quantos arquivos </a:t>
            </a:r>
            <a:r>
              <a:rPr lang="pt-BR" sz="2100" dirty="0" smtClean="0">
                <a:latin typeface="Book Antiqua" panose="02040602050305030304" pitchFamily="18" charset="0"/>
              </a:rPr>
              <a:t>se fizerem </a:t>
            </a:r>
            <a:r>
              <a:rPr lang="pt-BR" sz="2100" dirty="0">
                <a:latin typeface="Book Antiqua" panose="02040602050305030304" pitchFamily="18" charset="0"/>
              </a:rPr>
              <a:t>necessários à ampla e integral defesa de seus interesses, desde que cada </a:t>
            </a:r>
            <a:r>
              <a:rPr lang="pt-BR" sz="2100" dirty="0" smtClean="0">
                <a:latin typeface="Book Antiqua" panose="02040602050305030304" pitchFamily="18" charset="0"/>
              </a:rPr>
              <a:t>um </a:t>
            </a:r>
            <a:r>
              <a:rPr lang="pt-BR" sz="2100" dirty="0">
                <a:latin typeface="Book Antiqua" panose="02040602050305030304" pitchFamily="18" charset="0"/>
              </a:rPr>
              <a:t>desses arquivos observe o limite de tamanho máximo </a:t>
            </a:r>
            <a:r>
              <a:rPr lang="pt-BR" sz="2100" dirty="0" smtClean="0">
                <a:latin typeface="Book Antiqua" panose="02040602050305030304" pitchFamily="18" charset="0"/>
              </a:rPr>
              <a:t>fixado.</a:t>
            </a:r>
          </a:p>
          <a:p>
            <a:pPr algn="just"/>
            <a:r>
              <a:rPr lang="pt-BR" sz="2100" dirty="0">
                <a:latin typeface="Book Antiqua" panose="02040602050305030304" pitchFamily="18" charset="0"/>
              </a:rPr>
              <a:t>Os originais dos documentos digitalizados deverão ser preservados pelo seu detentor até o trânsito em julgado do processo ou, quando admitida, até o final do prazo para propositura de ação rescisória, conforme disposto no artigo 365, §1º do Código de Processo Civil, no artigo 14, §2º, da Resolução n. 185/2013 do CNJ e artigo 11, §3º, da Lei n. 11.419/2006.</a:t>
            </a:r>
          </a:p>
        </p:txBody>
      </p:sp>
    </p:spTree>
    <p:extLst>
      <p:ext uri="{BB962C8B-B14F-4D97-AF65-F5344CB8AC3E}">
        <p14:creationId xmlns:p14="http://schemas.microsoft.com/office/powerpoint/2010/main" val="3773635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>
                <a:solidFill>
                  <a:srgbClr val="FFFF00"/>
                </a:solidFill>
                <a:latin typeface="Book Antiqua" panose="02040602050305030304" pitchFamily="18" charset="0"/>
              </a:rPr>
              <a:t>Pje</a:t>
            </a:r>
            <a:r>
              <a:rPr lang="pt-BR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 TJ/MA</a:t>
            </a:r>
            <a:r>
              <a:rPr lang="pt-BR" dirty="0" smtClean="0">
                <a:latin typeface="Book Antiqua" panose="02040602050305030304" pitchFamily="18" charset="0"/>
              </a:rPr>
              <a:t>	</a:t>
            </a:r>
            <a:r>
              <a:rPr lang="pt-BR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(DEFESA)</a:t>
            </a:r>
            <a:endParaRPr lang="pt-BR" dirty="0">
              <a:solidFill>
                <a:srgbClr val="FFFF00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>
                <a:latin typeface="Book Antiqua" panose="02040602050305030304" pitchFamily="18" charset="0"/>
              </a:rPr>
              <a:t>Os </a:t>
            </a:r>
            <a:r>
              <a:rPr lang="pt-BR" dirty="0">
                <a:latin typeface="Book Antiqua" panose="02040602050305030304" pitchFamily="18" charset="0"/>
              </a:rPr>
              <a:t>advogados credenciados </a:t>
            </a:r>
            <a:r>
              <a:rPr lang="pt-BR" dirty="0" smtClean="0">
                <a:latin typeface="Book Antiqua" panose="02040602050305030304" pitchFamily="18" charset="0"/>
              </a:rPr>
              <a:t>deverão fazer habilitação e/ou encaminhar eletronicamente </a:t>
            </a:r>
            <a:r>
              <a:rPr lang="pt-BR" dirty="0">
                <a:latin typeface="Book Antiqua" panose="02040602050305030304" pitchFamily="18" charset="0"/>
              </a:rPr>
              <a:t>contestação, reconvenção ou exceção, e respectivos documentos, </a:t>
            </a:r>
            <a:r>
              <a:rPr lang="pt-BR" dirty="0" smtClean="0">
                <a:latin typeface="Book Antiqua" panose="02040602050305030304" pitchFamily="18" charset="0"/>
              </a:rPr>
              <a:t>antes </a:t>
            </a:r>
            <a:r>
              <a:rPr lang="pt-BR" dirty="0">
                <a:latin typeface="Book Antiqua" panose="02040602050305030304" pitchFamily="18" charset="0"/>
              </a:rPr>
              <a:t>da realização da audiência designada para recebimento da </a:t>
            </a:r>
            <a:r>
              <a:rPr lang="pt-BR" dirty="0" smtClean="0">
                <a:latin typeface="Book Antiqua" panose="02040602050305030304" pitchFamily="18" charset="0"/>
              </a:rPr>
              <a:t>defesa.</a:t>
            </a:r>
          </a:p>
          <a:p>
            <a:pPr algn="just"/>
            <a:r>
              <a:rPr lang="pt-BR" dirty="0" smtClean="0">
                <a:latin typeface="Book Antiqua" panose="02040602050305030304" pitchFamily="18" charset="0"/>
              </a:rPr>
              <a:t>A parte Ré poderá </a:t>
            </a:r>
            <a:r>
              <a:rPr lang="pt-BR" dirty="0">
                <a:latin typeface="Book Antiqua" panose="02040602050305030304" pitchFamily="18" charset="0"/>
              </a:rPr>
              <a:t>atribuir sigilo </a:t>
            </a:r>
            <a:r>
              <a:rPr lang="pt-BR" dirty="0" smtClean="0">
                <a:latin typeface="Book Antiqua" panose="02040602050305030304" pitchFamily="18" charset="0"/>
              </a:rPr>
              <a:t>à contestação</a:t>
            </a:r>
            <a:r>
              <a:rPr lang="pt-BR" dirty="0">
                <a:latin typeface="Book Antiqua" panose="02040602050305030304" pitchFamily="18" charset="0"/>
              </a:rPr>
              <a:t>, reconvenção ou exceção e aos respectivos documentos </a:t>
            </a:r>
            <a:r>
              <a:rPr lang="pt-BR" dirty="0" smtClean="0">
                <a:latin typeface="Book Antiqua" panose="02040602050305030304" pitchFamily="18" charset="0"/>
              </a:rPr>
              <a:t>juntados, que somente poderão ser liberados pelo juiz.</a:t>
            </a:r>
            <a:endParaRPr lang="pt-B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050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Certificado Digital</a:t>
            </a:r>
            <a:endParaRPr lang="pt-BR" b="1" dirty="0">
              <a:solidFill>
                <a:srgbClr val="FFFF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564367"/>
            <a:ext cx="10515600" cy="4723221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10000"/>
              </a:lnSpc>
            </a:pPr>
            <a:r>
              <a:rPr lang="pt-BR" sz="9600" dirty="0" smtClean="0">
                <a:latin typeface="Book Antiqua" panose="02040602050305030304" pitchFamily="18" charset="0"/>
              </a:rPr>
              <a:t>Inicialmente </a:t>
            </a:r>
            <a:r>
              <a:rPr lang="pt-BR" sz="9600" dirty="0">
                <a:latin typeface="Book Antiqua" panose="02040602050305030304" pitchFamily="18" charset="0"/>
              </a:rPr>
              <a:t>o advogado deverá adquirir o certificado digital, podendo ser solicitado na própria seccional da OAB/MA.</a:t>
            </a:r>
          </a:p>
          <a:p>
            <a:pPr>
              <a:lnSpc>
                <a:spcPct val="110000"/>
              </a:lnSpc>
            </a:pPr>
            <a:r>
              <a:rPr lang="pt-BR" sz="9600" dirty="0">
                <a:latin typeface="Book Antiqua" panose="02040602050305030304" pitchFamily="18" charset="0"/>
              </a:rPr>
              <a:t>Após, deverá realizar o cadastramento no sistema PJe, que é feito quando da primeira tentativa de </a:t>
            </a:r>
            <a:r>
              <a:rPr lang="pt-BR" sz="9600" i="1" dirty="0" err="1">
                <a:latin typeface="Book Antiqua" panose="02040602050305030304" pitchFamily="18" charset="0"/>
              </a:rPr>
              <a:t>login</a:t>
            </a:r>
            <a:r>
              <a:rPr lang="pt-BR" sz="9600" i="1" dirty="0">
                <a:latin typeface="Book Antiqua" panose="02040602050305030304" pitchFamily="18" charset="0"/>
              </a:rPr>
              <a:t> </a:t>
            </a:r>
            <a:r>
              <a:rPr lang="pt-BR" sz="9600" dirty="0">
                <a:latin typeface="Book Antiqua" panose="02040602050305030304" pitchFamily="18" charset="0"/>
              </a:rPr>
              <a:t>do advogado. No portal do TJMA, na parte de serviços, clique em PJe - Processo Judicial Eletrônico, PJe – Primeiro Grau &gt; Acessar o sistema. Após efetuar o cadastro e assinar o Termo de Compromisso, retornar à página inicial e realizar o </a:t>
            </a:r>
            <a:r>
              <a:rPr lang="pt-BR" sz="9600" i="1" dirty="0" err="1">
                <a:latin typeface="Book Antiqua" panose="02040602050305030304" pitchFamily="18" charset="0"/>
              </a:rPr>
              <a:t>login</a:t>
            </a:r>
            <a:r>
              <a:rPr lang="pt-BR" sz="9600" i="1" dirty="0">
                <a:latin typeface="Book Antiqua" panose="02040602050305030304" pitchFamily="18" charset="0"/>
              </a:rPr>
              <a:t>, </a:t>
            </a:r>
            <a:r>
              <a:rPr lang="pt-BR" sz="9600" dirty="0">
                <a:latin typeface="Book Antiqua" panose="02040602050305030304" pitchFamily="18" charset="0"/>
              </a:rPr>
              <a:t>oportunidade em que o advogado será encaminhado diretamente para a página do usuário “Painel do advogado ou procurador”.</a:t>
            </a:r>
          </a:p>
          <a:p>
            <a:pPr>
              <a:lnSpc>
                <a:spcPct val="110000"/>
              </a:lnSpc>
            </a:pPr>
            <a:r>
              <a:rPr lang="pt-BR" sz="9600" dirty="0">
                <a:latin typeface="Book Antiqua" panose="02040602050305030304" pitchFamily="18" charset="0"/>
              </a:rPr>
              <a:t>O advogado deverá também fazer o mesmo procedimento no Segundo Grau / Recursal.</a:t>
            </a:r>
          </a:p>
          <a:p>
            <a:pPr>
              <a:lnSpc>
                <a:spcPct val="110000"/>
              </a:lnSpc>
            </a:pPr>
            <a:r>
              <a:rPr lang="pt-BR" sz="9600" dirty="0">
                <a:latin typeface="Book Antiqua" panose="02040602050305030304" pitchFamily="18" charset="0"/>
              </a:rPr>
              <a:t>Para a correta utilização e funcionamento do PJe, o computador deverá estar preparado com as ferramentas e requisitos do sistema.</a:t>
            </a:r>
          </a:p>
          <a:p>
            <a:pPr>
              <a:lnSpc>
                <a:spcPct val="110000"/>
              </a:lnSpc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09812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561</TotalTime>
  <Words>1359</Words>
  <Application>Microsoft Office PowerPoint</Application>
  <PresentationFormat>Personalizar</PresentationFormat>
  <Paragraphs>65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Office Theme</vt:lpstr>
      <vt:lpstr>Curso de prática no Processo Judicial Eletrônico – Pje</vt:lpstr>
      <vt:lpstr>Normas em vigor</vt:lpstr>
      <vt:lpstr>Lei n.º 11.419/2006 (COMUNICAÇÕES)</vt:lpstr>
      <vt:lpstr>Lei n.º 11.419/2006 (PRAZOS)</vt:lpstr>
      <vt:lpstr>Lei n.º 11.419/2006 e Resolução n. 185/2006 do CNJ (PRAZOS/SISTEMA)</vt:lpstr>
      <vt:lpstr>Lei n.º 11.419/2006 e Resolução n. 185/2006 do CNJ (TEMPESTIVIDADE)</vt:lpstr>
      <vt:lpstr>Pje TJ/MA (ARQUIVOS)</vt:lpstr>
      <vt:lpstr>Pje TJ/MA (DEFESA)</vt:lpstr>
      <vt:lpstr>Certificado Digital</vt:lpstr>
      <vt:lpstr>Certificado Digital do Advogado</vt:lpstr>
      <vt:lpstr>Certificado Digital do Advogado</vt:lpstr>
      <vt:lpstr>Requisitos do Sistema</vt:lpstr>
      <vt:lpstr>Ferramentas e Links úteis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Processo Judicial Eletrôn</dc:title>
  <dc:creator>Gustavo Rocha</dc:creator>
  <cp:lastModifiedBy>Domingas</cp:lastModifiedBy>
  <cp:revision>50</cp:revision>
  <dcterms:created xsi:type="dcterms:W3CDTF">2014-08-12T01:00:52Z</dcterms:created>
  <dcterms:modified xsi:type="dcterms:W3CDTF">2016-02-18T22:40:22Z</dcterms:modified>
</cp:coreProperties>
</file>